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332" r:id="rId2"/>
    <p:sldId id="349" r:id="rId3"/>
    <p:sldId id="356" r:id="rId4"/>
    <p:sldId id="355" r:id="rId5"/>
    <p:sldId id="333" r:id="rId6"/>
    <p:sldId id="334" r:id="rId7"/>
    <p:sldId id="335" r:id="rId8"/>
    <p:sldId id="286" r:id="rId9"/>
    <p:sldId id="287" r:id="rId10"/>
    <p:sldId id="288" r:id="rId11"/>
    <p:sldId id="289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53" r:id="rId23"/>
    <p:sldId id="327" r:id="rId24"/>
    <p:sldId id="339" r:id="rId25"/>
    <p:sldId id="340" r:id="rId26"/>
    <p:sldId id="341" r:id="rId27"/>
    <p:sldId id="342" r:id="rId28"/>
    <p:sldId id="343" r:id="rId29"/>
    <p:sldId id="345" r:id="rId30"/>
    <p:sldId id="344" r:id="rId31"/>
    <p:sldId id="338" r:id="rId32"/>
    <p:sldId id="336" r:id="rId33"/>
    <p:sldId id="354" r:id="rId34"/>
    <p:sldId id="346" r:id="rId35"/>
    <p:sldId id="331" r:id="rId36"/>
    <p:sldId id="350" r:id="rId37"/>
    <p:sldId id="351" r:id="rId38"/>
    <p:sldId id="352" r:id="rId39"/>
    <p:sldId id="35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A325BE"/>
    <a:srgbClr val="FF9100"/>
    <a:srgbClr val="2E3B4B"/>
    <a:srgbClr val="123BFF"/>
    <a:srgbClr val="FFD579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90"/>
    <p:restoredTop sz="88299"/>
  </p:normalViewPr>
  <p:slideViewPr>
    <p:cSldViewPr snapToGrid="0" snapToObjects="1">
      <p:cViewPr varScale="1">
        <p:scale>
          <a:sx n="108" d="100"/>
          <a:sy n="108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JordanCrouser/CSC111-a1-solu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JordanCrouser/if-demo-1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https://repl.it/@JordanCrouser/CSC111-a1-solution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1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simplify things way down. Imagine our computer has just a single wire in it. If we’re going to try to represent information by running electricity through this wire, we’ve got two possible states: off and on. That’s not a whole lot to work with, but it’s enough to represent False and True, 0 and 1, No and Yes… or any other pair of values. Because we can represent exactly two things, this is called a “binary” system. The on/off state of a single wire is called a ”bit”, and it’s the smallest piece of information a computer can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https://repl.it/@JordanCrouser/if-demo-1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7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Fork: add letter grade conversion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3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5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Counts toward CS major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9:</a:t>
            </a:r>
            <a:br>
              <a:rPr lang="en-US" dirty="0"/>
            </a:br>
            <a:r>
              <a:rPr lang="en-US" sz="4400" dirty="0"/>
              <a:t>Conditional Statements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78716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7979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82282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80F3-DC10-194C-9C20-F91BCF9A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and </a:t>
            </a:r>
            <a:r>
              <a:rPr lang="en-US" dirty="0" err="1"/>
              <a:t>booleans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FC29-D263-8A44-B0C4-6F256820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Bits</a:t>
            </a:r>
            <a:r>
              <a:rPr lang="en-US" dirty="0"/>
              <a:t>: 0 and 1</a:t>
            </a:r>
          </a:p>
          <a:p>
            <a:r>
              <a:rPr lang="en-US" b="1" dirty="0"/>
              <a:t>Boolean values</a:t>
            </a:r>
            <a:r>
              <a:rPr lang="en-US" dirty="0"/>
              <a:t>: </a:t>
            </a:r>
            <a:r>
              <a:rPr lang="en-US" b="1" dirty="0">
                <a:latin typeface="Courier" pitchFamily="2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False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Boolean switches</a:t>
            </a:r>
            <a:r>
              <a:rPr lang="en-US" dirty="0"/>
              <a:t>: imagine a world where every decision has a binary choice:</a:t>
            </a:r>
          </a:p>
          <a:p>
            <a:endParaRPr lang="en-US" dirty="0"/>
          </a:p>
          <a:p>
            <a:pPr marL="1381125" indent="0">
              <a:buNone/>
            </a:pPr>
            <a:r>
              <a:rPr lang="en-US" b="1" dirty="0"/>
              <a:t>Go out</a:t>
            </a:r>
            <a:r>
              <a:rPr lang="en-US" dirty="0"/>
              <a:t> or </a:t>
            </a:r>
            <a:r>
              <a:rPr lang="en-US" b="1" dirty="0"/>
              <a:t>stay in</a:t>
            </a:r>
            <a:r>
              <a:rPr lang="en-US" dirty="0"/>
              <a:t>?</a:t>
            </a:r>
          </a:p>
          <a:p>
            <a:pPr marL="1381125" indent="0">
              <a:buNone/>
            </a:pPr>
            <a:r>
              <a:rPr lang="en-US" b="1" dirty="0"/>
              <a:t>Walk</a:t>
            </a:r>
            <a:r>
              <a:rPr lang="en-US" dirty="0"/>
              <a:t> or </a:t>
            </a:r>
            <a:r>
              <a:rPr lang="en-US" b="1" dirty="0"/>
              <a:t>take the car</a:t>
            </a:r>
            <a:r>
              <a:rPr lang="en-US" dirty="0"/>
              <a:t>?</a:t>
            </a:r>
          </a:p>
          <a:p>
            <a:pPr marL="1381125" indent="0">
              <a:buNone/>
            </a:pPr>
            <a:r>
              <a:rPr lang="en-US" b="1" dirty="0"/>
              <a:t>Batman</a:t>
            </a:r>
            <a:r>
              <a:rPr lang="en-US" dirty="0"/>
              <a:t> or </a:t>
            </a:r>
            <a:r>
              <a:rPr lang="en-US" b="1" dirty="0"/>
              <a:t>Spiderman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64E82-F572-0243-BEDA-76F3BFCB7182}"/>
              </a:ext>
            </a:extLst>
          </p:cNvPr>
          <p:cNvGrpSpPr/>
          <p:nvPr/>
        </p:nvGrpSpPr>
        <p:grpSpPr>
          <a:xfrm>
            <a:off x="4093260" y="3333023"/>
            <a:ext cx="4789483" cy="3383461"/>
            <a:chOff x="4093260" y="3333023"/>
            <a:chExt cx="4789483" cy="3383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95F6DA-7855-6A4E-9043-861D131B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336" y="3333023"/>
              <a:ext cx="2985407" cy="338346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6B03ED-E2BC-F344-9428-90EAB04D01D8}"/>
                </a:ext>
              </a:extLst>
            </p:cNvPr>
            <p:cNvGrpSpPr/>
            <p:nvPr/>
          </p:nvGrpSpPr>
          <p:grpSpPr>
            <a:xfrm>
              <a:off x="4093260" y="5363242"/>
              <a:ext cx="2434413" cy="1254602"/>
              <a:chOff x="1492047" y="6006096"/>
              <a:chExt cx="2434413" cy="12546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00C34-F14E-E240-98C1-5B5B24570AC7}"/>
                  </a:ext>
                </a:extLst>
              </p:cNvPr>
              <p:cNvSpPr txBox="1"/>
              <p:nvPr/>
            </p:nvSpPr>
            <p:spPr>
              <a:xfrm>
                <a:off x="1492047" y="6373514"/>
                <a:ext cx="16081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George Boole</a:t>
                </a:r>
                <a:endPara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1815 - 1864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B6317B0F-E998-2248-8609-CBCB846782FF}"/>
                  </a:ext>
                </a:extLst>
              </p:cNvPr>
              <p:cNvSpPr/>
              <p:nvPr/>
            </p:nvSpPr>
            <p:spPr>
              <a:xfrm rot="5400000" flipH="1" flipV="1">
                <a:off x="2668822" y="6003059"/>
                <a:ext cx="1254602" cy="1260675"/>
              </a:xfrm>
              <a:prstGeom prst="circularArrow">
                <a:avLst>
                  <a:gd name="adj1" fmla="val 1411"/>
                  <a:gd name="adj2" fmla="val 1090850"/>
                  <a:gd name="adj3" fmla="val 20880751"/>
                  <a:gd name="adj4" fmla="val 18061812"/>
                  <a:gd name="adj5" fmla="val 5971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4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 far</a:t>
            </a:r>
            <a:r>
              <a:rPr lang="en-US" dirty="0"/>
              <a:t>: linear programs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19621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to make a </a:t>
            </a:r>
            <a:r>
              <a:rPr lang="en-US" b="1" dirty="0"/>
              <a:t>choice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36136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625707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0784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</a:t>
            </a:r>
            <a:r>
              <a:rPr lang="en-US" b="1" dirty="0"/>
              <a:t>problem</a:t>
            </a:r>
            <a:r>
              <a:rPr lang="en-US" dirty="0"/>
              <a:t>: how do we write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22752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only type </a:t>
            </a:r>
            <a:r>
              <a:rPr lang="en-US" b="1" dirty="0"/>
              <a:t>one line</a:t>
            </a:r>
            <a:r>
              <a:rPr lang="en-US" dirty="0"/>
              <a:t> at a time...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2269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b="1" dirty="0"/>
              <a:t>want</a:t>
            </a:r>
            <a:r>
              <a:rPr lang="en-US" dirty="0"/>
              <a:t> to say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28756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b="1" dirty="0"/>
              <a:t>labs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Labs cover material from Wednesday through Monday</a:t>
            </a:r>
          </a:p>
          <a:p>
            <a:pPr lvl="1"/>
            <a:r>
              <a:rPr lang="en-US" dirty="0"/>
              <a:t>They’re released (early) on Sundays to accommodate some irregular schedules / caregiving obligations, but it will likely be the case that you don’t yet “have all the information” – this is okay</a:t>
            </a:r>
          </a:p>
          <a:p>
            <a:r>
              <a:rPr lang="en-US" dirty="0"/>
              <a:t>A tip about </a:t>
            </a:r>
            <a:r>
              <a:rPr lang="en-US" b="1" dirty="0"/>
              <a:t>homework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sure that you follow the formatting instructions </a:t>
            </a:r>
            <a:r>
              <a:rPr lang="en-US" b="1" dirty="0"/>
              <a:t>exactly</a:t>
            </a: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Courier" pitchFamily="2" charset="0"/>
              </a:rPr>
              <a:t>Enter first number</a:t>
            </a: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Courier" pitchFamily="2" charset="0"/>
              </a:rPr>
              <a:t>Enter second number</a:t>
            </a: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Courier" pitchFamily="2" charset="0"/>
              </a:rPr>
              <a:t>Enter operation</a:t>
            </a: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The answer is: &lt;ANS&gt;</a:t>
            </a:r>
            <a:endParaRPr lang="en-US" b="1" dirty="0"/>
          </a:p>
          <a:p>
            <a:pPr lvl="1"/>
            <a:r>
              <a:rPr lang="en-US" dirty="0"/>
              <a:t>Other formatting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a delay in grading your assignment (because we have to add it to the “manual review” pile)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59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to </a:t>
            </a:r>
            <a:r>
              <a:rPr lang="en-US" b="1" dirty="0"/>
              <a:t>work with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172584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(food at Tyler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looks good):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eat at Tyler 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food at Tyler doesn’t look good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order Domino’s</a:t>
            </a:r>
          </a:p>
        </p:txBody>
      </p:sp>
    </p:spTree>
    <p:extLst>
      <p:ext uri="{BB962C8B-B14F-4D97-AF65-F5344CB8AC3E}">
        <p14:creationId xmlns:p14="http://schemas.microsoft.com/office/powerpoint/2010/main" val="337331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5AF30-1240-804D-B1DC-012D0B5A2B01}"/>
              </a:ext>
            </a:extLst>
          </p:cNvPr>
          <p:cNvGrpSpPr/>
          <p:nvPr/>
        </p:nvGrpSpPr>
        <p:grpSpPr>
          <a:xfrm>
            <a:off x="2096219" y="19143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8CA378-AEF2-2D43-9A07-275483528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B2A74-C672-6C44-A919-FB0927B2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049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E45D-90AE-2041-8E5A-1238E324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6D4A30-72E6-4C47-B9C6-3C34DE581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85768"/>
              </p:ext>
            </p:extLst>
          </p:nvPr>
        </p:nvGraphicFramePr>
        <p:xfrm>
          <a:off x="1502229" y="1828800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62DF31-B3BF-C548-B226-141478CED83D}"/>
              </a:ext>
            </a:extLst>
          </p:cNvPr>
          <p:cNvSpPr txBox="1"/>
          <p:nvPr/>
        </p:nvSpPr>
        <p:spPr>
          <a:xfrm>
            <a:off x="1774600" y="5638800"/>
            <a:ext cx="559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these come in handy when constructing</a:t>
            </a:r>
          </a:p>
          <a:p>
            <a:pPr algn="ctr"/>
            <a:r>
              <a:rPr lang="en-US" sz="2400" b="1" dirty="0" err="1">
                <a:solidFill>
                  <a:srgbClr val="003470"/>
                </a:solidFill>
              </a:rPr>
              <a:t>boolean</a:t>
            </a:r>
            <a:r>
              <a:rPr lang="en-US" sz="2400" b="1" dirty="0">
                <a:solidFill>
                  <a:srgbClr val="003470"/>
                </a:solidFill>
              </a:rPr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956462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Discussion: multiple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D93B-43EC-9245-945F-3F68DE9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1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/>
              <a:t>Sequential </a:t>
            </a:r>
            <a:r>
              <a:rPr lang="en-US" b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/>
              <a:t> </a:t>
            </a:r>
            <a:r>
              <a:rPr lang="en-US" dirty="0"/>
              <a:t>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0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/>
              <a:t> refers only to the </a:t>
            </a:r>
            <a:r>
              <a:rPr lang="en-US" b="1" dirty="0"/>
              <a:t>nearest</a:t>
            </a:r>
            <a:r>
              <a:rPr lang="en-US" dirty="0"/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it is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0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elif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effectLst/>
                <a:latin typeface="Courier" pitchFamily="2" charset="0"/>
              </a:rPr>
              <a:t>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73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snow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sunny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15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E74F37-DD38-9240-9CED-265C8C9C2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93" y="1600200"/>
            <a:ext cx="4335813" cy="43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34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sun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snowy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089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(class is cancelled):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if (you have homework):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	work on homework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class cancelled, no HW </a:t>
            </a:r>
            <a:r>
              <a:rPr lang="en-US" dirty="0">
                <a:latin typeface="Courier" pitchFamily="2" charset="0"/>
              </a:rPr>
              <a:t>		catch up on Netflix</a:t>
            </a:r>
          </a:p>
        </p:txBody>
      </p:sp>
    </p:spTree>
    <p:extLst>
      <p:ext uri="{BB962C8B-B14F-4D97-AF65-F5344CB8AC3E}">
        <p14:creationId xmlns:p14="http://schemas.microsoft.com/office/powerpoint/2010/main" val="47814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ECFD4B-3AA1-A842-A1A4-FABA374B6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C19A84-E0B7-8045-9695-27CAF655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1C1059-A8AC-7549-9D23-889AF486C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 partner, fork the </a:t>
            </a:r>
            <a:r>
              <a:rPr lang="en-US" dirty="0" err="1"/>
              <a:t>repl</a:t>
            </a:r>
            <a:r>
              <a:rPr lang="en-US" dirty="0"/>
              <a:t> we just made for score validation</a:t>
            </a:r>
          </a:p>
          <a:p>
            <a:r>
              <a:rPr lang="en-US" dirty="0"/>
              <a:t>Add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conditional statements</a:t>
            </a:r>
            <a:r>
              <a:rPr lang="en-US" b="1" dirty="0"/>
              <a:t> </a:t>
            </a:r>
            <a:r>
              <a:rPr lang="en-US" dirty="0"/>
              <a:t>that print out the equivalent letter grade for the entered score:</a:t>
            </a:r>
          </a:p>
          <a:p>
            <a:pPr lvl="1"/>
            <a:r>
              <a:rPr lang="en-US" sz="1600" dirty="0"/>
              <a:t>90+ points: A</a:t>
            </a:r>
          </a:p>
          <a:p>
            <a:pPr lvl="1"/>
            <a:r>
              <a:rPr lang="en-US" sz="1600" dirty="0"/>
              <a:t>80 to 89 points: B</a:t>
            </a:r>
          </a:p>
          <a:p>
            <a:pPr lvl="1"/>
            <a:r>
              <a:rPr lang="en-US" sz="1600" dirty="0"/>
              <a:t>70 to 79 points: C</a:t>
            </a:r>
          </a:p>
          <a:p>
            <a:pPr lvl="1"/>
            <a:r>
              <a:rPr lang="en-US" sz="1600" dirty="0"/>
              <a:t>60 to 69 points: D</a:t>
            </a:r>
          </a:p>
          <a:p>
            <a:pPr lvl="1"/>
            <a:r>
              <a:rPr lang="en-US" sz="1600" dirty="0"/>
              <a:t>Under 60 points: F</a:t>
            </a:r>
          </a:p>
        </p:txBody>
      </p:sp>
    </p:spTree>
    <p:extLst>
      <p:ext uri="{BB962C8B-B14F-4D97-AF65-F5344CB8AC3E}">
        <p14:creationId xmlns:p14="http://schemas.microsoft.com/office/powerpoint/2010/main" val="4016908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</a:t>
            </a:r>
          </a:p>
          <a:p>
            <a:pPr marL="0" indent="0" algn="ctr">
              <a:buNone/>
            </a:pPr>
            <a:r>
              <a:rPr lang="en-US" b="1" dirty="0"/>
              <a:t>come up with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0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(it’s Friday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and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it’s 4pm):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tea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(you’re hungry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or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you’re bored):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CC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3EE1-5B04-2D42-BC12-B67F91F8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Foreshadowing: Boolean statements about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14A05-2B4E-A64C-8063-E3C1BF3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029" y="2677886"/>
            <a:ext cx="3751942" cy="2344964"/>
          </a:xfrm>
        </p:spPr>
      </p:pic>
    </p:spTree>
    <p:extLst>
      <p:ext uri="{BB962C8B-B14F-4D97-AF65-F5344CB8AC3E}">
        <p14:creationId xmlns:p14="http://schemas.microsoft.com/office/powerpoint/2010/main" val="393870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5AF30-1240-804D-B1DC-012D0B5A2B01}"/>
              </a:ext>
            </a:extLst>
          </p:cNvPr>
          <p:cNvGrpSpPr/>
          <p:nvPr/>
        </p:nvGrpSpPr>
        <p:grpSpPr>
          <a:xfrm>
            <a:off x="2096219" y="19143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8CA378-AEF2-2D43-9A07-275483528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B2A74-C672-6C44-A919-FB0927B2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93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Conditional (“if”) statements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strings and conditionals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Life Skill #2 – Debugging</a:t>
            </a:r>
          </a:p>
          <a:p>
            <a:r>
              <a:rPr lang="en-US" i="1" dirty="0"/>
              <a:t>A2: Copycat </a:t>
            </a:r>
            <a:r>
              <a:rPr lang="en-US" dirty="0"/>
              <a:t>is due </a:t>
            </a:r>
            <a:r>
              <a:rPr lang="en-US" b="1" dirty="0"/>
              <a:t>Thursday 11:55pm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Friday: Lists</a:t>
            </a:r>
          </a:p>
        </p:txBody>
      </p:sp>
    </p:spTree>
    <p:extLst>
      <p:ext uri="{BB962C8B-B14F-4D97-AF65-F5344CB8AC3E}">
        <p14:creationId xmlns:p14="http://schemas.microsoft.com/office/powerpoint/2010/main" val="3629192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B127-D847-AF44-A23C-CCEF46D6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 for Lab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FF83-F652-684A-B86D-8977F2C3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7.6 asks you to use </a:t>
            </a:r>
            <a:r>
              <a:rPr lang="en-US" b="1" dirty="0" err="1">
                <a:latin typeface="Courier" pitchFamily="2" charset="0"/>
              </a:rPr>
              <a:t>str.split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to split the string “Pat Silly Doe” and reassemble it into “Doe, P.S.” 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.split()</a:t>
            </a:r>
            <a:r>
              <a:rPr lang="en-US" dirty="0"/>
              <a:t> method turns a string into a list by breaking the string into individual words wherever there is a space: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urier" pitchFamily="2" charset="0"/>
              </a:rPr>
              <a:t>“Pat Silly </a:t>
            </a:r>
            <a:r>
              <a:rPr lang="en-US" dirty="0" err="1">
                <a:latin typeface="Courier" pitchFamily="2" charset="0"/>
              </a:rPr>
              <a:t>Doe”.split</a:t>
            </a:r>
            <a:r>
              <a:rPr lang="en-US" dirty="0">
                <a:latin typeface="Courier" pitchFamily="2" charset="0"/>
              </a:rPr>
              <a:t>() </a:t>
            </a:r>
            <a:r>
              <a:rPr lang="en-US" dirty="0">
                <a:latin typeface="Courier" pitchFamily="2" charset="0"/>
                <a:sym typeface="Wingdings" pitchFamily="2" charset="2"/>
              </a:rPr>
              <a:t> [“Pat”, “Silly”, “Doe”]</a:t>
            </a:r>
            <a:br>
              <a:rPr lang="en-US" dirty="0">
                <a:sym typeface="Wingdings" pitchFamily="2" charset="2"/>
              </a:rPr>
            </a:br>
            <a:endParaRPr lang="en-US" dirty="0"/>
          </a:p>
          <a:p>
            <a:pPr lvl="1"/>
            <a:r>
              <a:rPr lang="en-US" dirty="0"/>
              <a:t>To access individual words, use </a:t>
            </a:r>
            <a:r>
              <a:rPr lang="en-US" b="1" dirty="0"/>
              <a:t>indexing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latin typeface="Courier" pitchFamily="2" charset="0"/>
              </a:rPr>
              <a:t>words = “Pat Silly </a:t>
            </a:r>
            <a:r>
              <a:rPr lang="en-US" dirty="0" err="1">
                <a:latin typeface="Courier" pitchFamily="2" charset="0"/>
              </a:rPr>
              <a:t>Doe”.split</a:t>
            </a:r>
            <a:r>
              <a:rPr lang="en-US" dirty="0">
                <a:latin typeface="Courier" pitchFamily="2" charset="0"/>
              </a:rPr>
              <a:t>()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words[0] # “Pat”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words[1] # “Silly”</a:t>
            </a:r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words[2] # “Doe”</a:t>
            </a:r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/>
              <a:t>Same goes for letters in words: </a:t>
            </a:r>
            <a:r>
              <a:rPr lang="en-US" b="1" dirty="0">
                <a:latin typeface="Courier" pitchFamily="2" charset="0"/>
              </a:rPr>
              <a:t>words[0][0] # “P”</a:t>
            </a:r>
          </a:p>
        </p:txBody>
      </p:sp>
    </p:spTree>
    <p:extLst>
      <p:ext uri="{BB962C8B-B14F-4D97-AF65-F5344CB8AC3E}">
        <p14:creationId xmlns:p14="http://schemas.microsoft.com/office/powerpoint/2010/main" val="186501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B127-D847-AF44-A23C-CCEF46D6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tips for Lab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8FF83-F652-684A-B86D-8977F2C39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7.9 asks you print a string in </a:t>
            </a:r>
            <a:r>
              <a:rPr lang="en-US" b="1" dirty="0"/>
              <a:t>reverse</a:t>
            </a:r>
            <a:endParaRPr lang="en-US" b="1" dirty="0">
              <a:latin typeface="Courier" pitchFamily="2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up more on string indexing to learn how to use something like this:</a:t>
            </a:r>
            <a:br>
              <a:rPr lang="en-US" b="1" dirty="0">
                <a:latin typeface="Courier" pitchFamily="2" charset="0"/>
              </a:rPr>
            </a:br>
            <a:br>
              <a:rPr lang="en-US" b="1" dirty="0">
                <a:latin typeface="Courier" pitchFamily="2" charset="0"/>
              </a:rPr>
            </a:br>
            <a:r>
              <a:rPr lang="en-US" b="1" dirty="0">
                <a:latin typeface="Courier" pitchFamily="2" charset="0"/>
              </a:rPr>
              <a:t>			</a:t>
            </a:r>
            <a:r>
              <a:rPr lang="en-US" dirty="0">
                <a:latin typeface="Courier" pitchFamily="2" charset="0"/>
              </a:rPr>
              <a:t>text[::-1]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C47D38-DA82-064E-BD93-A39E6CE59328}"/>
              </a:ext>
            </a:extLst>
          </p:cNvPr>
          <p:cNvGrpSpPr/>
          <p:nvPr/>
        </p:nvGrpSpPr>
        <p:grpSpPr>
          <a:xfrm>
            <a:off x="4585964" y="3318672"/>
            <a:ext cx="2562716" cy="1605967"/>
            <a:chOff x="2112407" y="2488986"/>
            <a:chExt cx="2562716" cy="1605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AD3DC8-1B04-3C4F-BC41-4F55233A4507}"/>
                </a:ext>
              </a:extLst>
            </p:cNvPr>
            <p:cNvSpPr txBox="1"/>
            <p:nvPr/>
          </p:nvSpPr>
          <p:spPr>
            <a:xfrm>
              <a:off x="2342432" y="3448622"/>
              <a:ext cx="23326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 increment =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 backwards!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4E8EBB28-ABBF-E14B-B503-03BEDE9ED770}"/>
                </a:ext>
              </a:extLst>
            </p:cNvPr>
            <p:cNvSpPr/>
            <p:nvPr/>
          </p:nvSpPr>
          <p:spPr>
            <a:xfrm rot="11700000">
              <a:off x="2112407" y="248898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91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A1: Clunky Calculator (debrief)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you handle</a:t>
            </a:r>
          </a:p>
          <a:p>
            <a:pPr marL="0" indent="0" algn="ctr">
              <a:buNone/>
            </a:pPr>
            <a:r>
              <a:rPr lang="en-US" b="1" dirty="0"/>
              <a:t>different mathematical operations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72414-A20F-0B44-B50C-C0BC39C4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10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Monday: Conditional (“if”) statements</a:t>
            </a:r>
          </a:p>
          <a:p>
            <a:r>
              <a:rPr lang="en-US" dirty="0">
                <a:effectLst/>
              </a:rPr>
              <a:t>Lab: strings and conditionals</a:t>
            </a:r>
          </a:p>
          <a:p>
            <a:r>
              <a:rPr lang="en-US" dirty="0">
                <a:effectLst/>
              </a:rPr>
              <a:t>Wednesday: Life Skill #2 – Debugging</a:t>
            </a:r>
          </a:p>
          <a:p>
            <a:r>
              <a:rPr lang="en-US" dirty="0">
                <a:effectLst/>
              </a:rPr>
              <a:t>Friday: Lists</a:t>
            </a:r>
          </a:p>
        </p:txBody>
      </p:sp>
    </p:spTree>
    <p:extLst>
      <p:ext uri="{BB962C8B-B14F-4D97-AF65-F5344CB8AC3E}">
        <p14:creationId xmlns:p14="http://schemas.microsoft.com/office/powerpoint/2010/main" val="485467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is information represented </a:t>
            </a:r>
          </a:p>
          <a:p>
            <a:pPr marL="0" indent="0" algn="ctr">
              <a:buNone/>
            </a:pPr>
            <a:r>
              <a:rPr lang="en-US" dirty="0"/>
              <a:t>using </a:t>
            </a:r>
            <a:r>
              <a:rPr lang="en-US" b="1" dirty="0"/>
              <a:t>electricity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72414-A20F-0B44-B50C-C0BC39C4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E0561F-8E0A-EB4F-8E79-584129C56717}"/>
              </a:ext>
            </a:extLst>
          </p:cNvPr>
          <p:cNvSpPr/>
          <p:nvPr/>
        </p:nvSpPr>
        <p:spPr>
          <a:xfrm>
            <a:off x="457200" y="3053751"/>
            <a:ext cx="7962181" cy="724619"/>
          </a:xfrm>
          <a:prstGeom prst="rect">
            <a:avLst/>
          </a:prstGeom>
          <a:solidFill>
            <a:srgbClr val="0034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88AAD-20C5-4045-8582-4F0D5FD0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wire: a “bit”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568E4-50AF-5C4E-88D5-8E9EEF5A709E}"/>
              </a:ext>
            </a:extLst>
          </p:cNvPr>
          <p:cNvCxnSpPr/>
          <p:nvPr/>
        </p:nvCxnSpPr>
        <p:spPr>
          <a:xfrm>
            <a:off x="457200" y="3053751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47621C-712E-3245-8480-E5C177BD913D}"/>
              </a:ext>
            </a:extLst>
          </p:cNvPr>
          <p:cNvCxnSpPr/>
          <p:nvPr/>
        </p:nvCxnSpPr>
        <p:spPr>
          <a:xfrm>
            <a:off x="457200" y="3810000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DF10D-E03D-5A4C-94B7-6605541F3644}"/>
              </a:ext>
            </a:extLst>
          </p:cNvPr>
          <p:cNvGrpSpPr/>
          <p:nvPr/>
        </p:nvGrpSpPr>
        <p:grpSpPr>
          <a:xfrm>
            <a:off x="491707" y="3236705"/>
            <a:ext cx="7720656" cy="379562"/>
            <a:chOff x="491707" y="3236705"/>
            <a:chExt cx="7720656" cy="379562"/>
          </a:xfrm>
        </p:grpSpPr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B6C16996-F47F-5941-9C2E-75BE1580AB16}"/>
                </a:ext>
              </a:extLst>
            </p:cNvPr>
            <p:cNvSpPr/>
            <p:nvPr/>
          </p:nvSpPr>
          <p:spPr>
            <a:xfrm>
              <a:off x="49170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DAFFB849-27AA-584C-AD0F-BBFD22514450}"/>
                </a:ext>
              </a:extLst>
            </p:cNvPr>
            <p:cNvSpPr/>
            <p:nvPr/>
          </p:nvSpPr>
          <p:spPr>
            <a:xfrm>
              <a:off x="105043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EF800B39-0C22-A045-8407-84A5B2EB5427}"/>
                </a:ext>
              </a:extLst>
            </p:cNvPr>
            <p:cNvSpPr/>
            <p:nvPr/>
          </p:nvSpPr>
          <p:spPr>
            <a:xfrm>
              <a:off x="160916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5D85B3A1-059C-CB48-B27C-7728DBA7C32A}"/>
                </a:ext>
              </a:extLst>
            </p:cNvPr>
            <p:cNvSpPr/>
            <p:nvPr/>
          </p:nvSpPr>
          <p:spPr>
            <a:xfrm>
              <a:off x="2167888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0976DC4B-2A95-C64B-AE3C-50C9F431FA19}"/>
                </a:ext>
              </a:extLst>
            </p:cNvPr>
            <p:cNvSpPr/>
            <p:nvPr/>
          </p:nvSpPr>
          <p:spPr>
            <a:xfrm>
              <a:off x="2726615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9645ED11-8541-7E4F-9B79-F8EB7DAE4528}"/>
                </a:ext>
              </a:extLst>
            </p:cNvPr>
            <p:cNvSpPr/>
            <p:nvPr/>
          </p:nvSpPr>
          <p:spPr>
            <a:xfrm>
              <a:off x="3285342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61E46B43-4A19-DA44-BEAA-19B604DA99E1}"/>
                </a:ext>
              </a:extLst>
            </p:cNvPr>
            <p:cNvSpPr/>
            <p:nvPr/>
          </p:nvSpPr>
          <p:spPr>
            <a:xfrm>
              <a:off x="3844069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426501A4-3DFF-3845-ABE6-CBF73EE93154}"/>
                </a:ext>
              </a:extLst>
            </p:cNvPr>
            <p:cNvSpPr/>
            <p:nvPr/>
          </p:nvSpPr>
          <p:spPr>
            <a:xfrm>
              <a:off x="4402796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22AC95B1-25B5-9E43-B087-B2CD00D0B11D}"/>
                </a:ext>
              </a:extLst>
            </p:cNvPr>
            <p:cNvSpPr/>
            <p:nvPr/>
          </p:nvSpPr>
          <p:spPr>
            <a:xfrm>
              <a:off x="496152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87E24859-A0D6-6B42-8D98-43F5D72393CE}"/>
                </a:ext>
              </a:extLst>
            </p:cNvPr>
            <p:cNvSpPr/>
            <p:nvPr/>
          </p:nvSpPr>
          <p:spPr>
            <a:xfrm>
              <a:off x="5520250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E61FF4FD-0982-3F48-AC30-45F6C9AF0493}"/>
                </a:ext>
              </a:extLst>
            </p:cNvPr>
            <p:cNvSpPr/>
            <p:nvPr/>
          </p:nvSpPr>
          <p:spPr>
            <a:xfrm>
              <a:off x="607897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D3BDD9EF-74AF-1B4F-84DE-65BE895771A0}"/>
                </a:ext>
              </a:extLst>
            </p:cNvPr>
            <p:cNvSpPr/>
            <p:nvPr/>
          </p:nvSpPr>
          <p:spPr>
            <a:xfrm>
              <a:off x="663770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5811793B-6FD2-104E-82CE-120AF7C2F1E6}"/>
                </a:ext>
              </a:extLst>
            </p:cNvPr>
            <p:cNvSpPr/>
            <p:nvPr/>
          </p:nvSpPr>
          <p:spPr>
            <a:xfrm>
              <a:off x="719643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0F1F29F6-00B6-DD49-B986-44A909D86219}"/>
                </a:ext>
              </a:extLst>
            </p:cNvPr>
            <p:cNvSpPr/>
            <p:nvPr/>
          </p:nvSpPr>
          <p:spPr>
            <a:xfrm>
              <a:off x="775516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03C07E-0465-BA45-A585-629722C7550F}"/>
              </a:ext>
            </a:extLst>
          </p:cNvPr>
          <p:cNvSpPr txBox="1"/>
          <p:nvPr/>
        </p:nvSpPr>
        <p:spPr>
          <a:xfrm>
            <a:off x="3771145" y="228602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“off”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A594F-83F5-A843-8F4B-2C64A3410342}"/>
              </a:ext>
            </a:extLst>
          </p:cNvPr>
          <p:cNvSpPr txBox="1"/>
          <p:nvPr/>
        </p:nvSpPr>
        <p:spPr>
          <a:xfrm>
            <a:off x="3894576" y="3937621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“on”</a:t>
            </a:r>
          </a:p>
        </p:txBody>
      </p:sp>
    </p:spTree>
    <p:extLst>
      <p:ext uri="{BB962C8B-B14F-4D97-AF65-F5344CB8AC3E}">
        <p14:creationId xmlns:p14="http://schemas.microsoft.com/office/powerpoint/2010/main" val="659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a hard drive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83732"/>
            <a:ext cx="8123854" cy="609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2D93B-43EC-9245-945F-3F68DE9E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529544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14916</TotalTime>
  <Words>1205</Words>
  <Application>Microsoft Macintosh PowerPoint</Application>
  <PresentationFormat>On-screen Show (4:3)</PresentationFormat>
  <Paragraphs>192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</vt:lpstr>
      <vt:lpstr>Helvetica</vt:lpstr>
      <vt:lpstr>Lucida Grande</vt:lpstr>
      <vt:lpstr>Wingdings</vt:lpstr>
      <vt:lpstr>Smith Lecture Notes</vt:lpstr>
      <vt:lpstr>Lecture 9: Conditional Statements</vt:lpstr>
      <vt:lpstr>Announcements 1/2</vt:lpstr>
      <vt:lpstr>Announcements 2/2</vt:lpstr>
      <vt:lpstr>A1: Clunky Calculator (debrief)</vt:lpstr>
      <vt:lpstr>Overview of the week</vt:lpstr>
      <vt:lpstr>RECAP</vt:lpstr>
      <vt:lpstr>One wire: a “bit”</vt:lpstr>
      <vt:lpstr>So how does a hard drive work?</vt:lpstr>
      <vt:lpstr>RECAP: how does a hard drive work?</vt:lpstr>
      <vt:lpstr>RECAP: how does a hard drive work?</vt:lpstr>
      <vt:lpstr>RECAP: how does a hard drive work?</vt:lpstr>
      <vt:lpstr>Bits and booleans</vt:lpstr>
      <vt:lpstr>So far: linear programs</vt:lpstr>
      <vt:lpstr>What if we need to make a choice?</vt:lpstr>
      <vt:lpstr>Booleans to the rescue!</vt:lpstr>
      <vt:lpstr>Booleans to the rescue!</vt:lpstr>
      <vt:lpstr>Just one problem: how do we write it?</vt:lpstr>
      <vt:lpstr>We can only type one line at a time...</vt:lpstr>
      <vt:lpstr>What we want to say</vt:lpstr>
      <vt:lpstr>What we have to work with</vt:lpstr>
      <vt:lpstr>Real life examples (pseudocode)</vt:lpstr>
      <vt:lpstr>PowerPoint Presentation</vt:lpstr>
      <vt:lpstr>Relational operators</vt:lpstr>
      <vt:lpstr>Discussion: multiple conditions</vt:lpstr>
      <vt:lpstr>Sequential if statements are independent</vt:lpstr>
      <vt:lpstr>The else refers only to the nearest if</vt:lpstr>
      <vt:lpstr>To chain multiple “checks” together: elif</vt:lpstr>
      <vt:lpstr>To chain multiple “checks” together: elif</vt:lpstr>
      <vt:lpstr>Remember: order matters!</vt:lpstr>
      <vt:lpstr>Remember: order matters!</vt:lpstr>
      <vt:lpstr>Nested conditions</vt:lpstr>
      <vt:lpstr>Your turn!</vt:lpstr>
      <vt:lpstr>Takeaways</vt:lpstr>
      <vt:lpstr>Simultaneous conditions</vt:lpstr>
      <vt:lpstr>Foreshadowing: Boolean statements about sets</vt:lpstr>
      <vt:lpstr>PowerPoint Presentation</vt:lpstr>
      <vt:lpstr>Coming up next</vt:lpstr>
      <vt:lpstr>Some tips for Lab #3</vt:lpstr>
      <vt:lpstr>Some tips for Lab #3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263</cp:revision>
  <cp:lastPrinted>2018-07-05T12:50:36Z</cp:lastPrinted>
  <dcterms:created xsi:type="dcterms:W3CDTF">2018-06-21T16:17:33Z</dcterms:created>
  <dcterms:modified xsi:type="dcterms:W3CDTF">2020-09-21T13:19:50Z</dcterms:modified>
</cp:coreProperties>
</file>